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97" r:id="rId2"/>
    <p:sldId id="258" r:id="rId3"/>
    <p:sldId id="257" r:id="rId4"/>
    <p:sldId id="259" r:id="rId5"/>
    <p:sldId id="260" r:id="rId6"/>
    <p:sldId id="261" r:id="rId7"/>
    <p:sldId id="262" r:id="rId8"/>
    <p:sldId id="396" r:id="rId9"/>
    <p:sldId id="393" r:id="rId10"/>
    <p:sldId id="3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snapToGrid="0">
      <p:cViewPr varScale="1">
        <p:scale>
          <a:sx n="69" d="100"/>
          <a:sy n="69" d="100"/>
        </p:scale>
        <p:origin x="75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IN"/>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FD86D4F-0CEA-4721-AAC1-FE6472B640EE}" type="slidenum">
              <a:rPr lang="en-IN" smtClean="0"/>
              <a:t>‹#›</a:t>
            </a:fld>
            <a:endParaRPr lang="en-IN"/>
          </a:p>
        </p:txBody>
      </p:sp>
    </p:spTree>
    <p:extLst>
      <p:ext uri="{BB962C8B-B14F-4D97-AF65-F5344CB8AC3E}">
        <p14:creationId xmlns:p14="http://schemas.microsoft.com/office/powerpoint/2010/main" val="27640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2569A4-AFB0-41F6-A2F4-8864D3F3B96D}" type="datetimeFigureOut">
              <a:rPr lang="en-IN" smtClean="0"/>
              <a:t>27-08-2025</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400216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195291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p:txBody>
          <a:bodyPr/>
          <a:lstStyle/>
          <a:p>
            <a:endParaRPr lang="en-IN"/>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209258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p:txBody>
          <a:bodyPr/>
          <a:lstStyle/>
          <a:p>
            <a:endParaRPr lang="en-IN"/>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39887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2569A4-AFB0-41F6-A2F4-8864D3F3B96D}" type="datetimeFigureOut">
              <a:rPr lang="en-IN" smtClean="0"/>
              <a:t>27-08-2025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192132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2569A4-AFB0-41F6-A2F4-8864D3F3B96D}" type="datetimeFigureOut">
              <a:rPr lang="en-IN" smtClean="0"/>
              <a:t>27-08-2025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277903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138216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94257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70232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2569A4-AFB0-41F6-A2F4-8864D3F3B96D}" type="datetimeFigureOut">
              <a:rPr lang="en-IN" smtClean="0"/>
              <a:t>27-08-2025</a:t>
            </a:fld>
            <a:endParaRPr lang="en-IN"/>
          </a:p>
        </p:txBody>
      </p:sp>
      <p:sp>
        <p:nvSpPr>
          <p:cNvPr id="5" name="Footer Placeholder 4"/>
          <p:cNvSpPr>
            <a:spLocks noGrp="1"/>
          </p:cNvSpPr>
          <p:nvPr>
            <p:ph type="ftr" sz="quarter" idx="11"/>
          </p:nvPr>
        </p:nvSpPr>
        <p:spPr/>
        <p:txBody>
          <a:bodyPr/>
          <a:lstStyle/>
          <a:p>
            <a:endParaRPr lang="en-IN"/>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308892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2569A4-AFB0-41F6-A2F4-8864D3F3B96D}" type="datetimeFigureOut">
              <a:rPr lang="en-IN" smtClean="0"/>
              <a:t>27-08-2025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182722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569A4-AFB0-41F6-A2F4-8864D3F3B96D}" type="datetimeFigureOut">
              <a:rPr lang="en-IN" smtClean="0"/>
              <a:t>27-08-2025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254507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2569A4-AFB0-41F6-A2F4-8864D3F3B96D}" type="datetimeFigureOut">
              <a:rPr lang="en-IN" smtClean="0"/>
              <a:t>27-08-2025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173090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569A4-AFB0-41F6-A2F4-8864D3F3B96D}" type="datetimeFigureOut">
              <a:rPr lang="en-IN" smtClean="0"/>
              <a:t>27-08-2025</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10590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2569A4-AFB0-41F6-A2F4-8864D3F3B96D}" type="datetimeFigureOut">
              <a:rPr lang="en-IN" smtClean="0"/>
              <a:t>27-08-2025</a:t>
            </a:fld>
            <a:endParaRPr lang="en-IN"/>
          </a:p>
        </p:txBody>
      </p:sp>
      <p:sp>
        <p:nvSpPr>
          <p:cNvPr id="6" name="Footer Placeholder 5"/>
          <p:cNvSpPr>
            <a:spLocks noGrp="1"/>
          </p:cNvSpPr>
          <p:nvPr>
            <p:ph type="ftr" sz="quarter" idx="11"/>
          </p:nvPr>
        </p:nvSpPr>
        <p:spPr/>
        <p:txBody>
          <a:bodyPr/>
          <a:lstStyle/>
          <a:p>
            <a:endParaRPr lang="en-IN"/>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106521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2569A4-AFB0-41F6-A2F4-8864D3F3B96D}" type="datetimeFigureOut">
              <a:rPr lang="en-IN" smtClean="0"/>
              <a:t>27-08-2025</a:t>
            </a:fld>
            <a:endParaRPr lang="en-IN"/>
          </a:p>
        </p:txBody>
      </p:sp>
      <p:sp>
        <p:nvSpPr>
          <p:cNvPr id="6" name="Footer Placeholder 5"/>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D86D4F-0CEA-4721-AAC1-FE6472B640EE}" type="slidenum">
              <a:rPr lang="en-IN" smtClean="0"/>
              <a:t>‹#›</a:t>
            </a:fld>
            <a:endParaRPr lang="en-IN"/>
          </a:p>
        </p:txBody>
      </p:sp>
    </p:spTree>
    <p:extLst>
      <p:ext uri="{BB962C8B-B14F-4D97-AF65-F5344CB8AC3E}">
        <p14:creationId xmlns:p14="http://schemas.microsoft.com/office/powerpoint/2010/main" val="245330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A32569A4-AFB0-41F6-A2F4-8864D3F3B96D}" type="datetimeFigureOut">
              <a:rPr lang="en-IN" smtClean="0"/>
              <a:t>27-08-2025</a:t>
            </a:fld>
            <a:endParaRPr lang="en-IN"/>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IN"/>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FD86D4F-0CEA-4721-AAC1-FE6472B640EE}" type="slidenum">
              <a:rPr lang="en-IN" smtClean="0"/>
              <a:t>‹#›</a:t>
            </a:fld>
            <a:endParaRPr lang="en-IN"/>
          </a:p>
        </p:txBody>
      </p:sp>
    </p:spTree>
    <p:extLst>
      <p:ext uri="{BB962C8B-B14F-4D97-AF65-F5344CB8AC3E}">
        <p14:creationId xmlns:p14="http://schemas.microsoft.com/office/powerpoint/2010/main" val="8889890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v@kemsynlifesciences.com" TargetMode="External"/><Relationship Id="rId2" Type="http://schemas.openxmlformats.org/officeDocument/2006/relationships/hyperlink" Target="mailto:pv@synokempharma.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099733"/>
            <a:ext cx="10330463" cy="3677612"/>
          </a:xfrm>
        </p:spPr>
        <p:txBody>
          <a:bodyPr/>
          <a:lstStyle/>
          <a:p>
            <a:pPr algn="ctr"/>
            <a:r>
              <a:rPr lang="en-IN" b="1" dirty="0"/>
              <a:t>Adverse events Understanding </a:t>
            </a:r>
            <a:r>
              <a:rPr lang="en-IN" b="1" dirty="0" smtClean="0"/>
              <a:t>              &amp; </a:t>
            </a:r>
            <a:br>
              <a:rPr lang="en-IN" b="1" dirty="0" smtClean="0"/>
            </a:br>
            <a:r>
              <a:rPr lang="en-IN" b="1" dirty="0" smtClean="0"/>
              <a:t>Reporting</a:t>
            </a:r>
            <a:endParaRPr lang="en-IN" b="1" dirty="0"/>
          </a:p>
        </p:txBody>
      </p:sp>
      <p:pic>
        <p:nvPicPr>
          <p:cNvPr id="4" name="Picture 3"/>
          <p:cNvPicPr>
            <a:picLocks noChangeAspect="1"/>
          </p:cNvPicPr>
          <p:nvPr/>
        </p:nvPicPr>
        <p:blipFill>
          <a:blip r:embed="rId2"/>
          <a:stretch>
            <a:fillRect/>
          </a:stretch>
        </p:blipFill>
        <p:spPr>
          <a:xfrm>
            <a:off x="529070" y="592714"/>
            <a:ext cx="2736989" cy="1631709"/>
          </a:xfrm>
          <a:prstGeom prst="rect">
            <a:avLst/>
          </a:prstGeom>
        </p:spPr>
      </p:pic>
      <p:pic>
        <p:nvPicPr>
          <p:cNvPr id="5" name="Picture 4"/>
          <p:cNvPicPr>
            <a:picLocks noChangeAspect="1"/>
          </p:cNvPicPr>
          <p:nvPr/>
        </p:nvPicPr>
        <p:blipFill>
          <a:blip r:embed="rId3"/>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3283227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582556" y="623456"/>
            <a:ext cx="2091371" cy="1149926"/>
          </a:xfrm>
        </p:spPr>
        <p:txBody>
          <a:bodyPr/>
          <a:lstStyle/>
          <a:p>
            <a:endParaRPr lang="en-IN" dirty="0"/>
          </a:p>
        </p:txBody>
      </p:sp>
      <p:pic>
        <p:nvPicPr>
          <p:cNvPr id="4" name="Content Placeholder 3"/>
          <p:cNvPicPr>
            <a:picLocks noGrp="1" noChangeAspect="1"/>
          </p:cNvPicPr>
          <p:nvPr>
            <p:ph idx="1"/>
          </p:nvPr>
        </p:nvPicPr>
        <p:blipFill>
          <a:blip r:embed="rId2"/>
          <a:stretch>
            <a:fillRect/>
          </a:stretch>
        </p:blipFill>
        <p:spPr>
          <a:xfrm>
            <a:off x="2313709" y="2369128"/>
            <a:ext cx="7772400" cy="3602181"/>
          </a:xfrm>
          <a:prstGeom prst="rect">
            <a:avLst/>
          </a:prstGeom>
        </p:spPr>
      </p:pic>
      <p:pic>
        <p:nvPicPr>
          <p:cNvPr id="8" name="Picture 7"/>
          <p:cNvPicPr/>
          <p:nvPr/>
        </p:nvPicPr>
        <p:blipFill>
          <a:blip r:embed="rId3"/>
          <a:stretch>
            <a:fillRect/>
          </a:stretch>
        </p:blipFill>
        <p:spPr>
          <a:xfrm>
            <a:off x="582556" y="623456"/>
            <a:ext cx="2160644" cy="1174172"/>
          </a:xfrm>
          <a:prstGeom prst="rect">
            <a:avLst/>
          </a:prstGeom>
        </p:spPr>
      </p:pic>
      <p:pic>
        <p:nvPicPr>
          <p:cNvPr id="10" name="Picture 9"/>
          <p:cNvPicPr>
            <a:picLocks noChangeAspect="1"/>
          </p:cNvPicPr>
          <p:nvPr/>
        </p:nvPicPr>
        <p:blipFill>
          <a:blip r:embed="rId4"/>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3189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BEB6-4584-BE2D-C3A9-395D07D45293}"/>
              </a:ext>
            </a:extLst>
          </p:cNvPr>
          <p:cNvSpPr>
            <a:spLocks noGrp="1"/>
          </p:cNvSpPr>
          <p:nvPr>
            <p:ph type="title"/>
          </p:nvPr>
        </p:nvSpPr>
        <p:spPr>
          <a:xfrm>
            <a:off x="471055" y="973668"/>
            <a:ext cx="9445311" cy="706964"/>
          </a:xfrm>
        </p:spPr>
        <p:txBody>
          <a:bodyPr/>
          <a:lstStyle/>
          <a:p>
            <a:r>
              <a:rPr lang="en-US" b="1" dirty="0"/>
              <a:t>Learning Objectives</a:t>
            </a:r>
            <a:endParaRPr lang="en-IN" b="1" dirty="0"/>
          </a:p>
        </p:txBody>
      </p:sp>
      <p:sp>
        <p:nvSpPr>
          <p:cNvPr id="3" name="Content Placeholder 2">
            <a:extLst>
              <a:ext uri="{FF2B5EF4-FFF2-40B4-BE49-F238E27FC236}">
                <a16:creationId xmlns:a16="http://schemas.microsoft.com/office/drawing/2014/main" id="{7B5BCE8D-F091-1ECE-A998-9B774C4FE563}"/>
              </a:ext>
            </a:extLst>
          </p:cNvPr>
          <p:cNvSpPr>
            <a:spLocks noGrp="1"/>
          </p:cNvSpPr>
          <p:nvPr>
            <p:ph idx="1"/>
          </p:nvPr>
        </p:nvSpPr>
        <p:spPr/>
        <p:txBody>
          <a:bodyPr/>
          <a:lstStyle/>
          <a:p>
            <a:pPr marL="0" indent="0">
              <a:buNone/>
            </a:pPr>
            <a:endParaRPr lang="en-US" dirty="0"/>
          </a:p>
          <a:p>
            <a:r>
              <a:rPr lang="en-US" b="1" dirty="0" smtClean="0"/>
              <a:t>Definition </a:t>
            </a:r>
            <a:r>
              <a:rPr lang="en-US" b="1" dirty="0"/>
              <a:t>of pharmacovigilance</a:t>
            </a:r>
          </a:p>
          <a:p>
            <a:r>
              <a:rPr lang="en-US" b="1" dirty="0" smtClean="0"/>
              <a:t>Definition </a:t>
            </a:r>
            <a:r>
              <a:rPr lang="en-US" b="1" dirty="0"/>
              <a:t>of Adverse Event </a:t>
            </a:r>
          </a:p>
          <a:p>
            <a:r>
              <a:rPr lang="en-US" b="1" dirty="0"/>
              <a:t>Importance of Adverse Event Reporting</a:t>
            </a:r>
          </a:p>
          <a:p>
            <a:r>
              <a:rPr lang="en-US" b="1" dirty="0"/>
              <a:t>Responsibility of </a:t>
            </a:r>
            <a:r>
              <a:rPr lang="en-US" b="1" dirty="0" err="1"/>
              <a:t>Synokem</a:t>
            </a:r>
            <a:r>
              <a:rPr lang="en-US" b="1" dirty="0"/>
              <a:t> employees in AE Reporting</a:t>
            </a:r>
          </a:p>
          <a:p>
            <a:r>
              <a:rPr lang="en-US" b="1" dirty="0"/>
              <a:t>Where to report ?</a:t>
            </a:r>
          </a:p>
          <a:p>
            <a:r>
              <a:rPr lang="en-US" b="1" dirty="0"/>
              <a:t>What to report ?</a:t>
            </a:r>
            <a:endParaRPr lang="en-IN" b="1" dirty="0"/>
          </a:p>
        </p:txBody>
      </p:sp>
      <p:pic>
        <p:nvPicPr>
          <p:cNvPr id="10" name="Picture 9"/>
          <p:cNvPicPr>
            <a:picLocks noChangeAspect="1"/>
          </p:cNvPicPr>
          <p:nvPr/>
        </p:nvPicPr>
        <p:blipFill>
          <a:blip r:embed="rId2"/>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43697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5655-C0FE-BDBE-71A3-544E844C7BB6}"/>
              </a:ext>
            </a:extLst>
          </p:cNvPr>
          <p:cNvSpPr>
            <a:spLocks noGrp="1"/>
          </p:cNvSpPr>
          <p:nvPr>
            <p:ph type="title"/>
          </p:nvPr>
        </p:nvSpPr>
        <p:spPr>
          <a:xfrm>
            <a:off x="498765" y="973668"/>
            <a:ext cx="9417602" cy="706964"/>
          </a:xfrm>
        </p:spPr>
        <p:txBody>
          <a:bodyPr/>
          <a:lstStyle/>
          <a:p>
            <a:r>
              <a:rPr lang="en-US" b="1" dirty="0" smtClean="0"/>
              <a:t>What </a:t>
            </a:r>
            <a:r>
              <a:rPr lang="en-US" b="1" dirty="0"/>
              <a:t>is Pharmacovigilance</a:t>
            </a:r>
            <a:endParaRPr lang="en-IN" b="1" dirty="0"/>
          </a:p>
        </p:txBody>
      </p:sp>
      <p:sp>
        <p:nvSpPr>
          <p:cNvPr id="3" name="Content Placeholder 2">
            <a:extLst>
              <a:ext uri="{FF2B5EF4-FFF2-40B4-BE49-F238E27FC236}">
                <a16:creationId xmlns:a16="http://schemas.microsoft.com/office/drawing/2014/main" id="{0D6B79F9-9FC9-C6E7-B8FF-5D3E69E00740}"/>
              </a:ext>
            </a:extLst>
          </p:cNvPr>
          <p:cNvSpPr>
            <a:spLocks noGrp="1"/>
          </p:cNvSpPr>
          <p:nvPr>
            <p:ph idx="1"/>
          </p:nvPr>
        </p:nvSpPr>
        <p:spPr/>
        <p:txBody>
          <a:bodyPr>
            <a:normAutofit/>
          </a:bodyPr>
          <a:lstStyle/>
          <a:p>
            <a:pPr marL="0" indent="0">
              <a:lnSpc>
                <a:spcPct val="200000"/>
              </a:lnSpc>
              <a:buNone/>
            </a:pPr>
            <a:r>
              <a:rPr lang="en-IN" sz="2000" dirty="0"/>
              <a:t>Science and activities relating to the detection, collation, assessment, understanding and prevention of Adverse Event (AE) or any other drug related problem.</a:t>
            </a:r>
          </a:p>
        </p:txBody>
      </p:sp>
      <p:pic>
        <p:nvPicPr>
          <p:cNvPr id="8" name="Picture 7"/>
          <p:cNvPicPr>
            <a:picLocks noChangeAspect="1"/>
          </p:cNvPicPr>
          <p:nvPr/>
        </p:nvPicPr>
        <p:blipFill>
          <a:blip r:embed="rId2"/>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4192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B397-9B1B-7A4C-487A-A9D821B09997}"/>
              </a:ext>
            </a:extLst>
          </p:cNvPr>
          <p:cNvSpPr>
            <a:spLocks noGrp="1"/>
          </p:cNvSpPr>
          <p:nvPr>
            <p:ph type="title"/>
          </p:nvPr>
        </p:nvSpPr>
        <p:spPr>
          <a:xfrm>
            <a:off x="471947" y="365126"/>
            <a:ext cx="11090787" cy="741003"/>
          </a:xfrm>
        </p:spPr>
        <p:txBody>
          <a:bodyPr/>
          <a:lstStyle/>
          <a:p>
            <a:r>
              <a:rPr lang="en-US" b="1" dirty="0" smtClean="0"/>
              <a:t/>
            </a:r>
            <a:br>
              <a:rPr lang="en-US" b="1" dirty="0" smtClean="0"/>
            </a:br>
            <a:r>
              <a:rPr lang="en-US" b="1" dirty="0" smtClean="0"/>
              <a:t/>
            </a:r>
            <a:br>
              <a:rPr lang="en-US" b="1" dirty="0" smtClean="0"/>
            </a:br>
            <a:r>
              <a:rPr lang="en-US" b="1" dirty="0" smtClean="0"/>
              <a:t>What </a:t>
            </a:r>
            <a:r>
              <a:rPr lang="en-US" b="1" dirty="0"/>
              <a:t>is Adverse Event (AE)</a:t>
            </a:r>
            <a:endParaRPr lang="en-IN" b="1" dirty="0"/>
          </a:p>
        </p:txBody>
      </p:sp>
      <p:sp>
        <p:nvSpPr>
          <p:cNvPr id="3" name="Content Placeholder 2">
            <a:extLst>
              <a:ext uri="{FF2B5EF4-FFF2-40B4-BE49-F238E27FC236}">
                <a16:creationId xmlns:a16="http://schemas.microsoft.com/office/drawing/2014/main" id="{C87FCF79-CA3E-BD9F-2297-327E98B97AD1}"/>
              </a:ext>
            </a:extLst>
          </p:cNvPr>
          <p:cNvSpPr>
            <a:spLocks noGrp="1"/>
          </p:cNvSpPr>
          <p:nvPr>
            <p:ph idx="1"/>
          </p:nvPr>
        </p:nvSpPr>
        <p:spPr>
          <a:xfrm>
            <a:off x="471947" y="1593272"/>
            <a:ext cx="10881853" cy="4364183"/>
          </a:xfrm>
        </p:spPr>
        <p:txBody>
          <a:bodyPr>
            <a:normAutofit fontScale="92500" lnSpcReduction="20000"/>
          </a:bodyPr>
          <a:lstStyle/>
          <a:p>
            <a:pPr marL="0" indent="0" algn="just">
              <a:buNone/>
            </a:pPr>
            <a:endParaRPr lang="en-US" sz="2000" dirty="0" smtClean="0">
              <a:solidFill>
                <a:schemeClr val="tx1"/>
              </a:solidFill>
            </a:endParaRPr>
          </a:p>
          <a:p>
            <a:pPr marL="0" indent="0" algn="just">
              <a:buNone/>
            </a:pPr>
            <a:endParaRPr lang="en-US" sz="2000" dirty="0">
              <a:solidFill>
                <a:schemeClr val="tx1"/>
              </a:solidFill>
            </a:endParaRPr>
          </a:p>
          <a:p>
            <a:pPr marL="0" indent="0" algn="just">
              <a:buNone/>
            </a:pPr>
            <a:r>
              <a:rPr lang="en-US" sz="2200" b="1" dirty="0" smtClean="0">
                <a:solidFill>
                  <a:schemeClr val="tx1"/>
                </a:solidFill>
              </a:rPr>
              <a:t>An </a:t>
            </a:r>
            <a:r>
              <a:rPr lang="en-US" sz="2200" b="1" dirty="0">
                <a:solidFill>
                  <a:schemeClr val="tx1"/>
                </a:solidFill>
              </a:rPr>
              <a:t>adverse event is any undesirable experience, associated with the use of a medicine/drug in a patient, which may or may not be associated with the drug.</a:t>
            </a:r>
          </a:p>
          <a:p>
            <a:pPr marL="0" indent="0" algn="just">
              <a:buNone/>
            </a:pPr>
            <a:r>
              <a:rPr lang="en-US" sz="2200" b="1" dirty="0">
                <a:solidFill>
                  <a:schemeClr val="tx1"/>
                </a:solidFill>
              </a:rPr>
              <a:t>Example…</a:t>
            </a:r>
          </a:p>
          <a:p>
            <a:pPr algn="just">
              <a:buFont typeface="Wingdings" panose="05000000000000000000" pitchFamily="2" charset="2"/>
              <a:buChar char="§"/>
            </a:pPr>
            <a:r>
              <a:rPr lang="en-US" sz="2200" dirty="0">
                <a:solidFill>
                  <a:schemeClr val="tx1"/>
                </a:solidFill>
              </a:rPr>
              <a:t>Medication  related side effects . Any   symptoms/ sign (e.g.  Vomiting, allergy etc.)</a:t>
            </a:r>
          </a:p>
          <a:p>
            <a:pPr algn="just">
              <a:buFont typeface="Wingdings" panose="05000000000000000000" pitchFamily="2" charset="2"/>
              <a:buChar char="§"/>
            </a:pPr>
            <a:r>
              <a:rPr lang="en-US" sz="2200" dirty="0">
                <a:solidFill>
                  <a:schemeClr val="tx1"/>
                </a:solidFill>
              </a:rPr>
              <a:t>Abnormal laboratory findings ( abnormal  blood test report)</a:t>
            </a:r>
          </a:p>
          <a:p>
            <a:pPr algn="just">
              <a:buFont typeface="Wingdings" panose="05000000000000000000" pitchFamily="2" charset="2"/>
              <a:buChar char="§"/>
            </a:pPr>
            <a:r>
              <a:rPr lang="en-US" sz="2200" dirty="0">
                <a:solidFill>
                  <a:schemeClr val="tx1"/>
                </a:solidFill>
              </a:rPr>
              <a:t>Medication error ( inappropriate medication use)</a:t>
            </a:r>
          </a:p>
          <a:p>
            <a:pPr algn="just">
              <a:buFont typeface="Wingdings" panose="05000000000000000000" pitchFamily="2" charset="2"/>
              <a:buChar char="§"/>
            </a:pPr>
            <a:r>
              <a:rPr lang="en-US" sz="2200" dirty="0">
                <a:solidFill>
                  <a:schemeClr val="tx1"/>
                </a:solidFill>
              </a:rPr>
              <a:t>Failure of therapy (lack of effect of drug)</a:t>
            </a:r>
          </a:p>
          <a:p>
            <a:pPr algn="just">
              <a:buFont typeface="Wingdings" panose="05000000000000000000" pitchFamily="2" charset="2"/>
              <a:buChar char="§"/>
            </a:pPr>
            <a:r>
              <a:rPr lang="en-US" sz="2200" dirty="0">
                <a:solidFill>
                  <a:schemeClr val="tx1"/>
                </a:solidFill>
              </a:rPr>
              <a:t>Overdose (taking more than the recommended dose)</a:t>
            </a:r>
          </a:p>
          <a:p>
            <a:pPr algn="just">
              <a:buFont typeface="Wingdings" panose="05000000000000000000" pitchFamily="2" charset="2"/>
              <a:buChar char="§"/>
            </a:pPr>
            <a:r>
              <a:rPr lang="en-US" sz="2200" dirty="0">
                <a:solidFill>
                  <a:schemeClr val="tx1"/>
                </a:solidFill>
              </a:rPr>
              <a:t>Misuse/ abuse ( taking more than recommended dose of certain cough syrups to get high)</a:t>
            </a:r>
          </a:p>
          <a:p>
            <a:pPr marL="0" indent="0">
              <a:buNone/>
            </a:pPr>
            <a:endParaRPr lang="en-IN" dirty="0"/>
          </a:p>
        </p:txBody>
      </p:sp>
      <p:pic>
        <p:nvPicPr>
          <p:cNvPr id="7" name="Picture 6"/>
          <p:cNvPicPr>
            <a:picLocks noChangeAspect="1"/>
          </p:cNvPicPr>
          <p:nvPr/>
        </p:nvPicPr>
        <p:blipFill>
          <a:blip r:embed="rId2"/>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4197585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620B-8CF6-8575-951C-DDF6D2FC3D2E}"/>
              </a:ext>
            </a:extLst>
          </p:cNvPr>
          <p:cNvSpPr>
            <a:spLocks noGrp="1"/>
          </p:cNvSpPr>
          <p:nvPr>
            <p:ph type="title"/>
          </p:nvPr>
        </p:nvSpPr>
        <p:spPr>
          <a:xfrm>
            <a:off x="471055" y="244166"/>
            <a:ext cx="10882745" cy="975033"/>
          </a:xfrm>
        </p:spPr>
        <p:txBody>
          <a:bodyPr/>
          <a:lstStyle/>
          <a:p>
            <a:r>
              <a:rPr lang="en-US" b="1" dirty="0" smtClean="0"/>
              <a:t/>
            </a:r>
            <a:br>
              <a:rPr lang="en-US" b="1" dirty="0" smtClean="0"/>
            </a:br>
            <a:r>
              <a:rPr lang="en-US" b="1" dirty="0" smtClean="0"/>
              <a:t/>
            </a:r>
            <a:br>
              <a:rPr lang="en-US" b="1" dirty="0" smtClean="0"/>
            </a:br>
            <a:r>
              <a:rPr lang="en-US" b="1" dirty="0" smtClean="0"/>
              <a:t>What </a:t>
            </a:r>
            <a:r>
              <a:rPr lang="en-US" b="1" dirty="0"/>
              <a:t>is Serious Adverse Event</a:t>
            </a:r>
            <a:endParaRPr lang="en-IN" b="1" dirty="0"/>
          </a:p>
        </p:txBody>
      </p:sp>
      <p:sp>
        <p:nvSpPr>
          <p:cNvPr id="3" name="Content Placeholder 2">
            <a:extLst>
              <a:ext uri="{FF2B5EF4-FFF2-40B4-BE49-F238E27FC236}">
                <a16:creationId xmlns:a16="http://schemas.microsoft.com/office/drawing/2014/main" id="{6DE8B0AE-81C1-FA0E-AD79-3A93AC4DB483}"/>
              </a:ext>
            </a:extLst>
          </p:cNvPr>
          <p:cNvSpPr>
            <a:spLocks noGrp="1"/>
          </p:cNvSpPr>
          <p:nvPr>
            <p:ph idx="1"/>
          </p:nvPr>
        </p:nvSpPr>
        <p:spPr/>
        <p:txBody>
          <a:bodyPr/>
          <a:lstStyle/>
          <a:p>
            <a:pPr marL="0" indent="0">
              <a:buNone/>
            </a:pPr>
            <a:r>
              <a:rPr lang="en-US" sz="2000" b="1" dirty="0">
                <a:solidFill>
                  <a:schemeClr val="tx1"/>
                </a:solidFill>
              </a:rPr>
              <a:t>Serious adverse event is any untoward medical occurrence which results in: </a:t>
            </a:r>
          </a:p>
          <a:p>
            <a:r>
              <a:rPr lang="en-US" b="1" dirty="0"/>
              <a:t>Death</a:t>
            </a:r>
            <a:endParaRPr lang="en-US" dirty="0"/>
          </a:p>
          <a:p>
            <a:pPr lvl="0"/>
            <a:r>
              <a:rPr lang="en-US" b="1" dirty="0"/>
              <a:t>Life-threatening condition</a:t>
            </a:r>
            <a:endParaRPr lang="en-US" dirty="0"/>
          </a:p>
          <a:p>
            <a:pPr lvl="0"/>
            <a:r>
              <a:rPr lang="en-US" b="1" dirty="0"/>
              <a:t>Hospitalization </a:t>
            </a:r>
            <a:r>
              <a:rPr lang="en-IN" b="1" dirty="0"/>
              <a:t>(initial or prolonged)</a:t>
            </a:r>
            <a:endParaRPr lang="en-US" b="1" dirty="0"/>
          </a:p>
          <a:p>
            <a:pPr lvl="0"/>
            <a:r>
              <a:rPr lang="en-US" b="1" dirty="0"/>
              <a:t>Disability (</a:t>
            </a:r>
            <a:r>
              <a:rPr lang="en-IN" b="1" dirty="0"/>
              <a:t>persistent or significant disability or incapacity)</a:t>
            </a:r>
            <a:endParaRPr lang="en-US" b="1" dirty="0"/>
          </a:p>
          <a:p>
            <a:pPr lvl="0"/>
            <a:r>
              <a:rPr lang="en-US" b="1" dirty="0"/>
              <a:t>Birth defect (</a:t>
            </a:r>
            <a:r>
              <a:rPr lang="en-IN" b="1" dirty="0"/>
              <a:t>congenital anomaly)</a:t>
            </a:r>
            <a:endParaRPr lang="en-US" b="1" dirty="0"/>
          </a:p>
          <a:p>
            <a:pPr lvl="0"/>
            <a:r>
              <a:rPr lang="en-US" b="1" dirty="0"/>
              <a:t>Other</a:t>
            </a:r>
            <a:r>
              <a:rPr lang="en-US" dirty="0"/>
              <a:t> </a:t>
            </a:r>
            <a:r>
              <a:rPr lang="en-US" b="1" dirty="0"/>
              <a:t>important medical events as decided by physician</a:t>
            </a:r>
            <a:endParaRPr lang="en-US" dirty="0"/>
          </a:p>
          <a:p>
            <a:endParaRPr lang="en-IN" dirty="0"/>
          </a:p>
        </p:txBody>
      </p:sp>
      <p:pic>
        <p:nvPicPr>
          <p:cNvPr id="6" name="Picture 5"/>
          <p:cNvPicPr>
            <a:picLocks noChangeAspect="1"/>
          </p:cNvPicPr>
          <p:nvPr/>
        </p:nvPicPr>
        <p:blipFill>
          <a:blip r:embed="rId2"/>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3929973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52C7-38B3-071B-A7FC-18F2D328686F}"/>
              </a:ext>
            </a:extLst>
          </p:cNvPr>
          <p:cNvSpPr>
            <a:spLocks noGrp="1"/>
          </p:cNvSpPr>
          <p:nvPr>
            <p:ph type="title"/>
          </p:nvPr>
        </p:nvSpPr>
        <p:spPr>
          <a:xfrm>
            <a:off x="471055" y="365126"/>
            <a:ext cx="10882745" cy="755752"/>
          </a:xfrm>
        </p:spPr>
        <p:txBody>
          <a:bodyPr/>
          <a:lstStyle/>
          <a:p>
            <a:r>
              <a:rPr lang="en-US" b="1" dirty="0"/>
              <a:t/>
            </a:r>
            <a:br>
              <a:rPr lang="en-US" b="1" dirty="0"/>
            </a:br>
            <a:r>
              <a:rPr lang="en-US" b="1" dirty="0" smtClean="0"/>
              <a:t>What </a:t>
            </a:r>
            <a:r>
              <a:rPr lang="en-US" b="1" dirty="0"/>
              <a:t>to report ?</a:t>
            </a:r>
            <a:endParaRPr lang="en-IN" b="1" dirty="0"/>
          </a:p>
        </p:txBody>
      </p:sp>
      <p:sp>
        <p:nvSpPr>
          <p:cNvPr id="3" name="Content Placeholder 2">
            <a:extLst>
              <a:ext uri="{FF2B5EF4-FFF2-40B4-BE49-F238E27FC236}">
                <a16:creationId xmlns:a16="http://schemas.microsoft.com/office/drawing/2014/main" id="{8E82ABA2-5819-3060-1180-5B1398FDD3A2}"/>
              </a:ext>
            </a:extLst>
          </p:cNvPr>
          <p:cNvSpPr>
            <a:spLocks noGrp="1"/>
          </p:cNvSpPr>
          <p:nvPr>
            <p:ph idx="1"/>
          </p:nvPr>
        </p:nvSpPr>
        <p:spPr>
          <a:xfrm>
            <a:off x="191729" y="1430594"/>
            <a:ext cx="11828205" cy="5062280"/>
          </a:xfrm>
        </p:spPr>
        <p:txBody>
          <a:bodyPr/>
          <a:lstStyle/>
          <a:p>
            <a:pPr marL="0" indent="0">
              <a:buNone/>
            </a:pPr>
            <a:r>
              <a:rPr lang="en-US" b="1" dirty="0">
                <a:solidFill>
                  <a:schemeClr val="bg1"/>
                </a:solidFill>
              </a:rPr>
              <a:t>    </a:t>
            </a:r>
            <a:r>
              <a:rPr lang="en-US" sz="2400" b="1" dirty="0">
                <a:solidFill>
                  <a:schemeClr val="bg1"/>
                </a:solidFill>
              </a:rPr>
              <a:t>Following key information to be collected/reported to </a:t>
            </a:r>
            <a:r>
              <a:rPr lang="en-US" sz="2400" b="1" dirty="0" err="1">
                <a:solidFill>
                  <a:schemeClr val="bg1"/>
                </a:solidFill>
              </a:rPr>
              <a:t>Synokem</a:t>
            </a:r>
            <a:r>
              <a:rPr lang="en-US" sz="2400" b="1" dirty="0">
                <a:solidFill>
                  <a:schemeClr val="bg1"/>
                </a:solidFill>
              </a:rPr>
              <a:t> PV Team:</a:t>
            </a:r>
          </a:p>
          <a:p>
            <a:pPr marL="0" indent="0">
              <a:buNone/>
            </a:pPr>
            <a:endParaRPr lang="en-US" b="1" dirty="0">
              <a:solidFill>
                <a:schemeClr val="bg1"/>
              </a:solidFill>
            </a:endParaRPr>
          </a:p>
          <a:p>
            <a:pPr marL="0" indent="0">
              <a:buNone/>
            </a:pPr>
            <a:endParaRPr lang="en-US" dirty="0"/>
          </a:p>
          <a:p>
            <a:pPr marL="514350" indent="-514350">
              <a:buAutoNum type="arabicPeriod"/>
            </a:pPr>
            <a:r>
              <a:rPr lang="en-US" sz="2400" dirty="0"/>
              <a:t>Patient information: </a:t>
            </a:r>
            <a:r>
              <a:rPr lang="en-US" sz="2400" b="1" u="sng" dirty="0"/>
              <a:t>only patient’s initials </a:t>
            </a:r>
            <a:r>
              <a:rPr lang="en-US" sz="2400" dirty="0"/>
              <a:t>(e.g.  If patient’s name is  Amit Prakash ; initials will be AP)</a:t>
            </a:r>
          </a:p>
          <a:p>
            <a:pPr marL="514350" indent="-514350">
              <a:buAutoNum type="arabicPeriod"/>
            </a:pPr>
            <a:r>
              <a:rPr lang="en-US" sz="2400" dirty="0"/>
              <a:t>Name of </a:t>
            </a:r>
            <a:r>
              <a:rPr lang="en-US" sz="2400" b="1" dirty="0"/>
              <a:t>suspected drug manufactured  by Synokem/Nitin </a:t>
            </a:r>
            <a:r>
              <a:rPr lang="en-US" sz="2400" b="1" dirty="0" smtClean="0"/>
              <a:t>Lifesciences or Marketed by </a:t>
            </a:r>
            <a:r>
              <a:rPr lang="en-US" sz="2400" b="1" dirty="0" err="1" smtClean="0"/>
              <a:t>Kemsyn</a:t>
            </a:r>
            <a:r>
              <a:rPr lang="en-US" sz="2400" b="1" dirty="0" smtClean="0"/>
              <a:t> Lifesciences </a:t>
            </a:r>
            <a:r>
              <a:rPr lang="en-US" sz="2400" b="1" dirty="0" err="1" smtClean="0"/>
              <a:t>Pvt</a:t>
            </a:r>
            <a:r>
              <a:rPr lang="en-US" sz="2400" b="1" dirty="0" smtClean="0"/>
              <a:t> Ltd.</a:t>
            </a:r>
            <a:endParaRPr lang="en-US" sz="2400" b="1" dirty="0"/>
          </a:p>
          <a:p>
            <a:pPr marL="514350" indent="-514350">
              <a:buAutoNum type="arabicPeriod"/>
            </a:pPr>
            <a:r>
              <a:rPr lang="en-US" sz="2400" dirty="0"/>
              <a:t>Adverse event description in brief as informed by patient</a:t>
            </a:r>
          </a:p>
          <a:p>
            <a:pPr marL="514350" indent="-514350">
              <a:buAutoNum type="arabicPeriod"/>
            </a:pPr>
            <a:r>
              <a:rPr lang="en-US" sz="2400" dirty="0"/>
              <a:t>Name of reporter (if  reporter is other than patient himself)</a:t>
            </a:r>
          </a:p>
          <a:p>
            <a:pPr marL="514350" indent="-514350">
              <a:buAutoNum type="arabicPeriod"/>
            </a:pPr>
            <a:endParaRPr lang="en-US" dirty="0"/>
          </a:p>
          <a:p>
            <a:pPr marL="0" indent="0">
              <a:buNone/>
            </a:pPr>
            <a:endParaRPr lang="en-IN" dirty="0"/>
          </a:p>
        </p:txBody>
      </p:sp>
      <p:pic>
        <p:nvPicPr>
          <p:cNvPr id="6" name="Picture 5"/>
          <p:cNvPicPr>
            <a:picLocks noChangeAspect="1"/>
          </p:cNvPicPr>
          <p:nvPr/>
        </p:nvPicPr>
        <p:blipFill>
          <a:blip r:embed="rId2"/>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373005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3050-E8E5-3B69-7604-D60BAA1A4B78}"/>
              </a:ext>
            </a:extLst>
          </p:cNvPr>
          <p:cNvSpPr>
            <a:spLocks noGrp="1"/>
          </p:cNvSpPr>
          <p:nvPr>
            <p:ph type="title"/>
          </p:nvPr>
        </p:nvSpPr>
        <p:spPr>
          <a:xfrm>
            <a:off x="471055" y="221226"/>
            <a:ext cx="10882745" cy="888488"/>
          </a:xfrm>
        </p:spPr>
        <p:txBody>
          <a:bodyPr>
            <a:normAutofit fontScale="90000"/>
          </a:bodyPr>
          <a:lstStyle/>
          <a:p>
            <a:r>
              <a:rPr lang="en-US" sz="3200" b="1" dirty="0">
                <a:solidFill>
                  <a:srgbClr val="002060"/>
                </a:solidFill>
              </a:rPr>
              <a:t>              </a:t>
            </a:r>
            <a:r>
              <a:rPr lang="en-US" sz="3200" b="1" dirty="0" smtClean="0">
                <a:solidFill>
                  <a:srgbClr val="002060"/>
                </a:solidFill>
              </a:rPr>
              <a:t/>
            </a:r>
            <a:br>
              <a:rPr lang="en-US" sz="3200" b="1" dirty="0" smtClean="0">
                <a:solidFill>
                  <a:srgbClr val="002060"/>
                </a:solidFill>
              </a:rPr>
            </a:br>
            <a:r>
              <a:rPr lang="en-US" sz="3200" b="1" dirty="0" smtClean="0">
                <a:solidFill>
                  <a:schemeClr val="bg1"/>
                </a:solidFill>
              </a:rPr>
              <a:t>Where </a:t>
            </a:r>
            <a:r>
              <a:rPr lang="en-US" sz="3200" b="1" dirty="0">
                <a:solidFill>
                  <a:schemeClr val="bg1"/>
                </a:solidFill>
              </a:rPr>
              <a:t>to report/communicate adverse event?</a:t>
            </a:r>
            <a:endParaRPr lang="en-IN" sz="3200" b="1" dirty="0">
              <a:solidFill>
                <a:schemeClr val="bg1"/>
              </a:solidFill>
            </a:endParaRPr>
          </a:p>
        </p:txBody>
      </p:sp>
      <p:sp>
        <p:nvSpPr>
          <p:cNvPr id="3" name="Content Placeholder 2">
            <a:extLst>
              <a:ext uri="{FF2B5EF4-FFF2-40B4-BE49-F238E27FC236}">
                <a16:creationId xmlns:a16="http://schemas.microsoft.com/office/drawing/2014/main" id="{1F3BFAED-B12D-24DB-CA2D-1D94586DCB13}"/>
              </a:ext>
            </a:extLst>
          </p:cNvPr>
          <p:cNvSpPr>
            <a:spLocks noGrp="1"/>
          </p:cNvSpPr>
          <p:nvPr>
            <p:ph idx="1"/>
          </p:nvPr>
        </p:nvSpPr>
        <p:spPr>
          <a:xfrm>
            <a:off x="235975" y="1109715"/>
            <a:ext cx="11710220" cy="5527060"/>
          </a:xfrm>
        </p:spPr>
        <p:txBody>
          <a:bodyPr>
            <a:normAutofit/>
          </a:bodyPr>
          <a:lstStyle/>
          <a:p>
            <a:pPr marL="0" indent="0" algn="ctr">
              <a:buNone/>
            </a:pPr>
            <a:r>
              <a:rPr lang="en-US" sz="2400" b="1" dirty="0" smtClean="0">
                <a:solidFill>
                  <a:schemeClr val="bg1"/>
                </a:solidFill>
              </a:rPr>
              <a:t>If </a:t>
            </a:r>
            <a:r>
              <a:rPr lang="en-US" sz="2400" b="1" dirty="0">
                <a:solidFill>
                  <a:schemeClr val="bg1"/>
                </a:solidFill>
              </a:rPr>
              <a:t>you become aware of any adverse event associated with the use of    medicines manufactured by </a:t>
            </a:r>
            <a:r>
              <a:rPr lang="en-US" sz="2400" b="1" dirty="0" err="1">
                <a:solidFill>
                  <a:schemeClr val="bg1"/>
                </a:solidFill>
              </a:rPr>
              <a:t>Synokem</a:t>
            </a:r>
            <a:r>
              <a:rPr lang="en-US" sz="2400" b="1" dirty="0">
                <a:solidFill>
                  <a:schemeClr val="bg1"/>
                </a:solidFill>
              </a:rPr>
              <a:t>/Nitin Lifesciences</a:t>
            </a:r>
            <a:r>
              <a:rPr lang="en-US" dirty="0"/>
              <a:t/>
            </a:r>
            <a:br>
              <a:rPr lang="en-US" dirty="0"/>
            </a:br>
            <a:r>
              <a:rPr lang="en-US" dirty="0"/>
              <a:t/>
            </a:r>
            <a:br>
              <a:rPr lang="en-US" dirty="0"/>
            </a:br>
            <a:endParaRPr lang="en-US" dirty="0" smtClean="0"/>
          </a:p>
          <a:p>
            <a:pPr marL="0" indent="0" algn="ctr">
              <a:buNone/>
            </a:pPr>
            <a:r>
              <a:rPr lang="en-US" sz="2400" b="1" dirty="0" smtClean="0"/>
              <a:t>Report </a:t>
            </a:r>
            <a:r>
              <a:rPr lang="en-US" sz="2400" b="1" dirty="0"/>
              <a:t>such event to the Synokem’s Pharmacovigilance department</a:t>
            </a:r>
          </a:p>
          <a:p>
            <a:pPr marL="0" indent="0" algn="ctr">
              <a:buNone/>
            </a:pPr>
            <a:endParaRPr lang="en-US" sz="3200" dirty="0"/>
          </a:p>
          <a:p>
            <a:pPr marL="0" indent="0" algn="ctr">
              <a:buNone/>
            </a:pPr>
            <a:r>
              <a:rPr lang="en-US" sz="3200" b="1" dirty="0"/>
              <a:t>Akash Pandey (Pharmacovigilance Officer In charge)</a:t>
            </a:r>
          </a:p>
          <a:p>
            <a:pPr marL="0" indent="0" algn="ctr">
              <a:buNone/>
            </a:pPr>
            <a:r>
              <a:rPr lang="en-US" sz="3200" b="1" dirty="0" smtClean="0"/>
              <a:t>Email</a:t>
            </a:r>
            <a:r>
              <a:rPr lang="en-US" sz="3200" b="1" dirty="0"/>
              <a:t>:</a:t>
            </a:r>
            <a:r>
              <a:rPr lang="en-US" sz="3200" dirty="0"/>
              <a:t> </a:t>
            </a:r>
            <a:r>
              <a:rPr lang="en-US" sz="3200" b="1" dirty="0" smtClean="0">
                <a:solidFill>
                  <a:schemeClr val="accent1"/>
                </a:solidFill>
                <a:hlinkClick r:id="rId2"/>
              </a:rPr>
              <a:t>pv@synokempharma.com</a:t>
            </a:r>
            <a:endParaRPr lang="en-US" sz="3200" b="1" dirty="0" smtClean="0">
              <a:solidFill>
                <a:schemeClr val="accent1"/>
              </a:solidFill>
            </a:endParaRPr>
          </a:p>
          <a:p>
            <a:pPr marL="0" indent="0" algn="ctr">
              <a:buNone/>
            </a:pPr>
            <a:r>
              <a:rPr lang="en-US" sz="3200" b="1" dirty="0">
                <a:solidFill>
                  <a:schemeClr val="accent1"/>
                </a:solidFill>
              </a:rPr>
              <a:t> </a:t>
            </a:r>
            <a:r>
              <a:rPr lang="en-US" sz="3200" b="1" dirty="0" smtClean="0">
                <a:solidFill>
                  <a:schemeClr val="accent1"/>
                </a:solidFill>
              </a:rPr>
              <a:t>              </a:t>
            </a:r>
            <a:r>
              <a:rPr lang="en-US" sz="3200" b="1" dirty="0" smtClean="0">
                <a:solidFill>
                  <a:schemeClr val="accent1"/>
                </a:solidFill>
                <a:hlinkClick r:id="rId3"/>
              </a:rPr>
              <a:t>pv@kemsynlifesciences.com</a:t>
            </a:r>
            <a:endParaRPr lang="en-US" sz="3200" b="1" dirty="0" smtClean="0">
              <a:solidFill>
                <a:schemeClr val="accent1"/>
              </a:solidFill>
            </a:endParaRPr>
          </a:p>
          <a:p>
            <a:pPr marL="0" indent="0" algn="ctr">
              <a:buNone/>
            </a:pPr>
            <a:r>
              <a:rPr lang="en-US" sz="3200" dirty="0" smtClean="0"/>
              <a:t>Helpline </a:t>
            </a:r>
            <a:r>
              <a:rPr lang="en-US" sz="3200" dirty="0"/>
              <a:t>No. +918929055915</a:t>
            </a:r>
            <a:endParaRPr lang="en-IN" sz="3200" dirty="0"/>
          </a:p>
        </p:txBody>
      </p:sp>
      <p:pic>
        <p:nvPicPr>
          <p:cNvPr id="6" name="Picture 5"/>
          <p:cNvPicPr>
            <a:picLocks noChangeAspect="1"/>
          </p:cNvPicPr>
          <p:nvPr/>
        </p:nvPicPr>
        <p:blipFill>
          <a:blip r:embed="rId4"/>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377336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CDC9A-77B0-A683-E983-C5A746A1A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930A4-4AF0-2808-52BD-30019E03EFDB}"/>
              </a:ext>
            </a:extLst>
          </p:cNvPr>
          <p:cNvSpPr>
            <a:spLocks noGrp="1"/>
          </p:cNvSpPr>
          <p:nvPr>
            <p:ph type="title"/>
          </p:nvPr>
        </p:nvSpPr>
        <p:spPr>
          <a:xfrm>
            <a:off x="471055" y="463480"/>
            <a:ext cx="10290349" cy="888488"/>
          </a:xfrm>
        </p:spPr>
        <p:txBody>
          <a:bodyPr>
            <a:noAutofit/>
          </a:bodyPr>
          <a:lstStyle/>
          <a:p>
            <a:pPr algn="ctr"/>
            <a:r>
              <a:rPr lang="en-US" b="1" dirty="0" smtClean="0">
                <a:solidFill>
                  <a:schemeClr val="bg1"/>
                </a:solidFill>
              </a:rPr>
              <a:t/>
            </a:r>
            <a:br>
              <a:rPr lang="en-US" b="1" dirty="0" smtClean="0">
                <a:solidFill>
                  <a:schemeClr val="bg1"/>
                </a:solidFill>
              </a:rPr>
            </a:br>
            <a:r>
              <a:rPr lang="en-US" b="1" dirty="0" smtClean="0">
                <a:solidFill>
                  <a:schemeClr val="bg1"/>
                </a:solidFill>
              </a:rPr>
              <a:t>Why </a:t>
            </a:r>
            <a:r>
              <a:rPr lang="en-US" b="1" dirty="0">
                <a:solidFill>
                  <a:schemeClr val="bg1"/>
                </a:solidFill>
              </a:rPr>
              <a:t>reporting of Adverse </a:t>
            </a:r>
            <a:r>
              <a:rPr lang="en-US" b="1" dirty="0" smtClean="0">
                <a:solidFill>
                  <a:schemeClr val="bg1"/>
                </a:solidFill>
              </a:rPr>
              <a:t>event is </a:t>
            </a:r>
            <a:r>
              <a:rPr lang="en-US" b="1" dirty="0">
                <a:solidFill>
                  <a:schemeClr val="bg1"/>
                </a:solidFill>
              </a:rPr>
              <a:t>important ?</a:t>
            </a:r>
            <a:endParaRPr lang="en-IN" b="1" dirty="0">
              <a:solidFill>
                <a:schemeClr val="bg1"/>
              </a:solidFill>
            </a:endParaRPr>
          </a:p>
        </p:txBody>
      </p:sp>
      <p:sp>
        <p:nvSpPr>
          <p:cNvPr id="3" name="Content Placeholder 2">
            <a:extLst>
              <a:ext uri="{FF2B5EF4-FFF2-40B4-BE49-F238E27FC236}">
                <a16:creationId xmlns:a16="http://schemas.microsoft.com/office/drawing/2014/main" id="{BD761635-BE85-8ED2-FC82-B8FF7F3E5C03}"/>
              </a:ext>
            </a:extLst>
          </p:cNvPr>
          <p:cNvSpPr>
            <a:spLocks noGrp="1"/>
          </p:cNvSpPr>
          <p:nvPr>
            <p:ph idx="1"/>
          </p:nvPr>
        </p:nvSpPr>
        <p:spPr>
          <a:xfrm>
            <a:off x="825909" y="2230583"/>
            <a:ext cx="11120285" cy="3937288"/>
          </a:xfrm>
        </p:spPr>
        <p:txBody>
          <a:bodyPr>
            <a:normAutofit/>
          </a:bodyPr>
          <a:lstStyle/>
          <a:p>
            <a:pPr marL="0" indent="0" algn="ctr">
              <a:buNone/>
            </a:pPr>
            <a:r>
              <a:rPr lang="en-US" dirty="0"/>
              <a:t/>
            </a:r>
            <a:br>
              <a:rPr lang="en-US" dirty="0"/>
            </a:br>
            <a:r>
              <a:rPr lang="en-US" dirty="0"/>
              <a:t>All adverse events are analyzed to determine the cause i.e. whether the adverse event has happened due to the  inherent nature of the drug or  it is unrelated to drug or there   is a product quality  related issue.</a:t>
            </a:r>
          </a:p>
          <a:p>
            <a:pPr marL="0" indent="0" algn="ctr">
              <a:buNone/>
            </a:pPr>
            <a:endParaRPr lang="en-US" dirty="0"/>
          </a:p>
          <a:p>
            <a:pPr marL="0" indent="0" algn="ctr">
              <a:buNone/>
            </a:pPr>
            <a:r>
              <a:rPr lang="en-US" dirty="0"/>
              <a:t> Once causality is established, new adverse </a:t>
            </a:r>
            <a:r>
              <a:rPr lang="en-US" dirty="0" smtClean="0"/>
              <a:t>events/adverse drug reaction </a:t>
            </a:r>
            <a:r>
              <a:rPr lang="en-US" dirty="0"/>
              <a:t>are included in  product label or prescribing leaflet for information of physicians/patients to ensure patient safety </a:t>
            </a:r>
            <a:endParaRPr lang="en-US" sz="3200" dirty="0"/>
          </a:p>
          <a:p>
            <a:pPr marL="0" indent="0" algn="ctr">
              <a:buNone/>
            </a:pPr>
            <a:endParaRPr lang="en-US" sz="3200" dirty="0"/>
          </a:p>
          <a:p>
            <a:pPr marL="0" indent="0" algn="ctr">
              <a:buNone/>
            </a:pPr>
            <a:r>
              <a:rPr lang="en-US" dirty="0"/>
              <a:t>Therefore, it is our responsibility to report all adverse </a:t>
            </a:r>
            <a:r>
              <a:rPr lang="en-US" dirty="0" smtClean="0"/>
              <a:t>events/adverse drug reaction, </a:t>
            </a:r>
            <a:r>
              <a:rPr lang="en-US" dirty="0"/>
              <a:t>(which we become aware of) associated with use of drug products </a:t>
            </a:r>
            <a:endParaRPr lang="en-IN" dirty="0"/>
          </a:p>
        </p:txBody>
      </p:sp>
      <p:pic>
        <p:nvPicPr>
          <p:cNvPr id="8" name="Picture 7"/>
          <p:cNvPicPr>
            <a:picLocks noChangeAspect="1"/>
          </p:cNvPicPr>
          <p:nvPr/>
        </p:nvPicPr>
        <p:blipFill>
          <a:blip r:embed="rId2"/>
          <a:stretch>
            <a:fillRect/>
          </a:stretch>
        </p:blipFill>
        <p:spPr>
          <a:xfrm>
            <a:off x="7135091" y="6047509"/>
            <a:ext cx="5056909" cy="692377"/>
          </a:xfrm>
          <a:prstGeom prst="rect">
            <a:avLst/>
          </a:prstGeom>
        </p:spPr>
      </p:pic>
    </p:spTree>
    <p:extLst>
      <p:ext uri="{BB962C8B-B14F-4D97-AF65-F5344CB8AC3E}">
        <p14:creationId xmlns:p14="http://schemas.microsoft.com/office/powerpoint/2010/main" val="2471602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639" y="692726"/>
            <a:ext cx="9144000" cy="6165273"/>
          </a:xfrm>
          <a:ln>
            <a:solidFill>
              <a:schemeClr val="tx2"/>
            </a:solidFill>
          </a:ln>
        </p:spPr>
        <p:style>
          <a:lnRef idx="2">
            <a:schemeClr val="accent2"/>
          </a:lnRef>
          <a:fillRef idx="1">
            <a:schemeClr val="lt1"/>
          </a:fillRef>
          <a:effectRef idx="0">
            <a:schemeClr val="accent2"/>
          </a:effectRef>
          <a:fontRef idx="minor">
            <a:schemeClr val="dk1"/>
          </a:fontRef>
        </p:style>
        <p:txBody>
          <a:bodyPr/>
          <a:lstStyle/>
          <a:p>
            <a:pPr marL="0" indent="0" algn="ctr">
              <a:spcBef>
                <a:spcPts val="0"/>
              </a:spcBef>
              <a:buNone/>
            </a:pPr>
            <a:r>
              <a:rPr lang="en-US" b="1" dirty="0">
                <a:solidFill>
                  <a:srgbClr val="002060"/>
                </a:solidFill>
              </a:rPr>
              <a:t>“Pharmacovigilance” Tab on Company Website</a:t>
            </a:r>
          </a:p>
        </p:txBody>
      </p:sp>
      <p:sp>
        <p:nvSpPr>
          <p:cNvPr id="4" name="Slide Number Placeholder 3"/>
          <p:cNvSpPr>
            <a:spLocks noGrp="1"/>
          </p:cNvSpPr>
          <p:nvPr>
            <p:ph type="sldNum" sz="quarter" idx="12"/>
          </p:nvPr>
        </p:nvSpPr>
        <p:spPr/>
        <p:txBody>
          <a:bodyPr/>
          <a:lstStyle/>
          <a:p>
            <a:fld id="{626875E9-70B6-435E-850E-0B4ABA9C01A5}" type="slidenum">
              <a:rPr lang="en-US" smtClean="0"/>
              <a:pPr/>
              <a:t>9</a:t>
            </a:fld>
            <a:endParaRPr lang="en-US"/>
          </a:p>
        </p:txBody>
      </p:sp>
      <p:pic>
        <p:nvPicPr>
          <p:cNvPr id="5" name="Picture 4" descr="C:\Users\pankaj.b\Desktop\New Microsoft PowerPoint Presentation (2).jpg"/>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607" t="3178" r="8716" b="24167"/>
          <a:stretch/>
        </p:blipFill>
        <p:spPr bwMode="auto">
          <a:xfrm>
            <a:off x="1627638" y="1116066"/>
            <a:ext cx="9144001" cy="5738144"/>
          </a:xfrm>
          <a:prstGeom prst="rect">
            <a:avLst/>
          </a:prstGeom>
          <a:noFill/>
          <a:ln w="9525" cap="flat" cmpd="sng" algn="ctr">
            <a:solidFill>
              <a:srgbClr val="00206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p:cNvPicPr>
            <a:picLocks noChangeAspect="1"/>
          </p:cNvPicPr>
          <p:nvPr/>
        </p:nvPicPr>
        <p:blipFill>
          <a:blip r:embed="rId4">
            <a:duotone>
              <a:prstClr val="black"/>
              <a:schemeClr val="accent4">
                <a:tint val="45000"/>
                <a:satMod val="400000"/>
              </a:schemeClr>
            </a:duotone>
          </a:blip>
          <a:stretch>
            <a:fillRect/>
          </a:stretch>
        </p:blipFill>
        <p:spPr>
          <a:xfrm>
            <a:off x="3810000" y="4918364"/>
            <a:ext cx="4419600" cy="1935846"/>
          </a:xfrm>
          <a:prstGeom prst="rect">
            <a:avLst/>
          </a:prstGeom>
          <a:ln>
            <a:solidFill>
              <a:srgbClr val="002060"/>
            </a:solidFill>
          </a:ln>
        </p:spPr>
      </p:pic>
    </p:spTree>
    <p:extLst>
      <p:ext uri="{BB962C8B-B14F-4D97-AF65-F5344CB8AC3E}">
        <p14:creationId xmlns:p14="http://schemas.microsoft.com/office/powerpoint/2010/main" val="2127711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
  <TotalTime>1958</TotalTime>
  <Words>209</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Wingdings</vt:lpstr>
      <vt:lpstr>Wingdings 3</vt:lpstr>
      <vt:lpstr>Ion Boardroom</vt:lpstr>
      <vt:lpstr>Adverse events Understanding               &amp;  Reporting</vt:lpstr>
      <vt:lpstr>Learning Objectives</vt:lpstr>
      <vt:lpstr>What is Pharmacovigilance</vt:lpstr>
      <vt:lpstr>  What is Adverse Event (AE)</vt:lpstr>
      <vt:lpstr>  What is Serious Adverse Event</vt:lpstr>
      <vt:lpstr> What to report ?</vt:lpstr>
      <vt:lpstr>               Where to report/communicate adverse event?</vt:lpstr>
      <vt:lpstr> Why reporting of Adverse event is important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Event Reporting</dc:title>
  <dc:creator>aditya</dc:creator>
  <cp:lastModifiedBy>Akash Pandey</cp:lastModifiedBy>
  <cp:revision>32</cp:revision>
  <dcterms:created xsi:type="dcterms:W3CDTF">2024-10-25T05:58:09Z</dcterms:created>
  <dcterms:modified xsi:type="dcterms:W3CDTF">2025-08-27T11:36:17Z</dcterms:modified>
</cp:coreProperties>
</file>